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6" r:id="rId2"/>
    <p:sldId id="466" r:id="rId3"/>
    <p:sldId id="477" r:id="rId4"/>
    <p:sldId id="479" r:id="rId5"/>
    <p:sldId id="488" r:id="rId6"/>
    <p:sldId id="489" r:id="rId7"/>
    <p:sldId id="487" r:id="rId8"/>
    <p:sldId id="471" r:id="rId9"/>
    <p:sldId id="468" r:id="rId10"/>
    <p:sldId id="490" r:id="rId11"/>
    <p:sldId id="482" r:id="rId12"/>
    <p:sldId id="483" r:id="rId13"/>
    <p:sldId id="491" r:id="rId14"/>
    <p:sldId id="492" r:id="rId15"/>
    <p:sldId id="472" r:id="rId16"/>
    <p:sldId id="484" r:id="rId17"/>
    <p:sldId id="493" r:id="rId18"/>
    <p:sldId id="494" r:id="rId19"/>
    <p:sldId id="485" r:id="rId20"/>
    <p:sldId id="470" r:id="rId21"/>
    <p:sldId id="473" r:id="rId22"/>
    <p:sldId id="474" r:id="rId23"/>
    <p:sldId id="475" r:id="rId2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78571" autoAdjust="0"/>
  </p:normalViewPr>
  <p:slideViewPr>
    <p:cSldViewPr snapToGrid="0">
      <p:cViewPr varScale="1">
        <p:scale>
          <a:sx n="70" d="100"/>
          <a:sy n="70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2/3/2015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15791"/>
            <a:ext cx="5486400" cy="4183380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2/3/2015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Built-in self-test of logic blocks in FPGAs (Finally, a free lunch: BIST without overhead!)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err="1" smtClean="0">
                <a:latin typeface="Arial" pitchFamily="34" charset="0"/>
                <a:cs typeface="Arial" pitchFamily="34" charset="0"/>
              </a:rPr>
              <a:t>Seyi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Ayorinde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Tuesday, February 3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868" y="4219074"/>
            <a:ext cx="6213235" cy="232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331786" cy="4389120"/>
          </a:xfrm>
        </p:spPr>
        <p:txBody>
          <a:bodyPr>
            <a:normAutofit/>
          </a:bodyPr>
          <a:lstStyle/>
          <a:p>
            <a:r>
              <a:rPr lang="en-US" dirty="0"/>
              <a:t>Found total number of possible faults</a:t>
            </a:r>
          </a:p>
          <a:p>
            <a:pPr lvl="1"/>
            <a:r>
              <a:rPr lang="en-US" dirty="0"/>
              <a:t>Used Fault Simulator to determine total # of possible faults</a:t>
            </a:r>
          </a:p>
          <a:p>
            <a:pPr lvl="1"/>
            <a:r>
              <a:rPr lang="en-US" dirty="0"/>
              <a:t>1538 LUT faults + 440 FF faults + 246 Mux faults = 2224 total</a:t>
            </a:r>
          </a:p>
          <a:p>
            <a:endParaRPr lang="en-US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849688" y="1341920"/>
            <a:ext cx="3989511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9 Configurations needed</a:t>
            </a:r>
          </a:p>
          <a:p>
            <a:pPr lvl="1"/>
            <a:r>
              <a:rPr lang="en-US" dirty="0" smtClean="0"/>
              <a:t>Four LUT modes (RAM, Fast-Adder, 5-variable, 4-variable)</a:t>
            </a:r>
          </a:p>
          <a:p>
            <a:pPr lvl="1"/>
            <a:r>
              <a:rPr lang="en-US" dirty="0" smtClean="0"/>
              <a:t>5 FF options (combinations described in table 4)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50303" y="4113294"/>
            <a:ext cx="237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Stroud et al, VTS’96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5904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 total configurations needed</a:t>
            </a:r>
          </a:p>
          <a:p>
            <a:pPr lvl="1"/>
            <a:r>
              <a:rPr lang="en-US" dirty="0" smtClean="0"/>
              <a:t>9 catches 100% of faults for 87% of logic blocks</a:t>
            </a:r>
          </a:p>
          <a:p>
            <a:pPr lvl="1"/>
            <a:r>
              <a:rPr lang="en-US" dirty="0" smtClean="0"/>
              <a:t>Current ORCA manufacturing test</a:t>
            </a:r>
          </a:p>
          <a:p>
            <a:pPr lvl="1"/>
            <a:r>
              <a:rPr lang="en-US" dirty="0" smtClean="0"/>
              <a:t>Adds up to 1 sec of testing time to test all PLBs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986" y="3152720"/>
            <a:ext cx="4995361" cy="347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27944" y="6471120"/>
            <a:ext cx="237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Stroud et al, VTS’96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6681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Routing limitations</a:t>
            </a:r>
          </a:p>
          <a:p>
            <a:pPr lvl="1"/>
            <a:r>
              <a:rPr lang="en-US" dirty="0" smtClean="0"/>
              <a:t>Routing resources of target FPGA couldn’t support complete exhaustive testing</a:t>
            </a:r>
          </a:p>
          <a:p>
            <a:pPr lvl="2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Solution – only use inputs/outputs for the given test</a:t>
            </a:r>
          </a:p>
          <a:p>
            <a:r>
              <a:rPr lang="en-US" dirty="0" smtClean="0"/>
              <a:t>Invisible logic</a:t>
            </a:r>
          </a:p>
          <a:p>
            <a:pPr lvl="1"/>
            <a:r>
              <a:rPr lang="en-US" dirty="0" smtClean="0"/>
              <a:t>When configurations are represented as gates, certain possibilities for testing are removed</a:t>
            </a:r>
          </a:p>
          <a:p>
            <a:pPr lvl="2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Solution – attempt to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recreate missing circuits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and overlay them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602" y="4146463"/>
            <a:ext cx="4109787" cy="228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9214" y="6436393"/>
            <a:ext cx="237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Stroud et al, VTS’96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83566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detailed configuration control</a:t>
            </a:r>
          </a:p>
          <a:p>
            <a:pPr lvl="1"/>
            <a:r>
              <a:rPr lang="en-US" dirty="0" smtClean="0"/>
              <a:t>Can’t make sure that each input of the output mux (for example) will be exercised, because CAD tools don’t give that type of control</a:t>
            </a:r>
          </a:p>
          <a:p>
            <a:pPr lvl="2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Solution – modify intermediate files or final configuration bit stream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548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FPGAs could </a:t>
            </a:r>
            <a:r>
              <a:rPr lang="en-US" b="1" i="1" u="sng" dirty="0" smtClean="0"/>
              <a:t>theoretically</a:t>
            </a:r>
            <a:r>
              <a:rPr lang="en-US" dirty="0" smtClean="0"/>
              <a:t> be fully tested without the need for any DFT circuitry by configuring PLBs in the FPGA as TPGs and ORAs for other PLBs</a:t>
            </a:r>
          </a:p>
          <a:p>
            <a:r>
              <a:rPr lang="en-US" dirty="0" smtClean="0"/>
              <a:t>For the AT&amp;T ORCA FPGA, 9 configurations can result in 100% fault coverage for a given PLB</a:t>
            </a:r>
          </a:p>
          <a:p>
            <a:r>
              <a:rPr lang="en-US" dirty="0" smtClean="0"/>
              <a:t>18 total configurations for testing all PLBs (reduction from 32 configurations)</a:t>
            </a:r>
          </a:p>
          <a:p>
            <a:r>
              <a:rPr lang="en-US" dirty="0" smtClean="0"/>
              <a:t>CAD tools made for FPGAs limit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41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Menon et al, TCAD’06 [2] </a:t>
            </a:r>
            <a:r>
              <a:rPr lang="en-US" dirty="0" smtClean="0"/>
              <a:t>– Design specific path delay testing in LUT-based FPGAs</a:t>
            </a:r>
          </a:p>
          <a:p>
            <a:pPr lvl="1"/>
            <a:r>
              <a:rPr lang="en-US" dirty="0" smtClean="0"/>
              <a:t>Testing delays of interconnect paths</a:t>
            </a:r>
          </a:p>
          <a:p>
            <a:r>
              <a:rPr lang="en-US" b="1" dirty="0" smtClean="0"/>
              <a:t>Zhang et al, APCCAS’08 [3] </a:t>
            </a:r>
            <a:r>
              <a:rPr lang="en-US" dirty="0" smtClean="0"/>
              <a:t>– BIST approach for testing configurable logic and memory resources in FPGAs</a:t>
            </a:r>
          </a:p>
          <a:p>
            <a:pPr lvl="1"/>
            <a:r>
              <a:rPr lang="en-US" dirty="0" smtClean="0"/>
              <a:t>Using hard-macro (physical-macro library provided by Xilinx) for added control over LUT and block RAM resources</a:t>
            </a:r>
          </a:p>
          <a:p>
            <a:r>
              <a:rPr lang="en-US" b="1" dirty="0" err="1" smtClean="0"/>
              <a:t>Rehman</a:t>
            </a:r>
            <a:r>
              <a:rPr lang="en-US" b="1" dirty="0" smtClean="0"/>
              <a:t> et al, DFT’13 [4]</a:t>
            </a:r>
            <a:r>
              <a:rPr lang="en-US" dirty="0" smtClean="0"/>
              <a:t> – BIST for logic and local interconnect resources in a novel mesh of cluster FPGA</a:t>
            </a:r>
          </a:p>
          <a:p>
            <a:pPr lvl="1"/>
            <a:r>
              <a:rPr lang="en-US" dirty="0" smtClean="0"/>
              <a:t>Compares BIST in tree-based interconnects to standard 2-D interconnects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308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Self-heating Thermal-aware testing of FPGAs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r>
              <a:rPr lang="en-US" dirty="0" smtClean="0"/>
              <a:t> – Thermal testing is expensive and unreliable</a:t>
            </a:r>
          </a:p>
          <a:p>
            <a:pPr lvl="1"/>
            <a:r>
              <a:rPr lang="en-US" dirty="0" smtClean="0"/>
              <a:t>Expensive -&gt; thermal chambers, time</a:t>
            </a:r>
          </a:p>
          <a:p>
            <a:pPr lvl="1"/>
            <a:r>
              <a:rPr lang="en-US" dirty="0" smtClean="0"/>
              <a:t>Unreliable -&gt; low control</a:t>
            </a:r>
          </a:p>
          <a:p>
            <a:r>
              <a:rPr lang="en-US" b="1" dirty="0" smtClean="0"/>
              <a:t>Solution</a:t>
            </a:r>
            <a:r>
              <a:rPr lang="en-US" dirty="0" smtClean="0"/>
              <a:t> – Configure logic blocks in the FPGA as heating elements to locally heat the FPGA in certain areas, removing the need for external temperature control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778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LUTs as self-heating-elements (SHEs)</a:t>
            </a:r>
          </a:p>
          <a:p>
            <a:pPr lvl="1"/>
            <a:r>
              <a:rPr lang="en-US" dirty="0" smtClean="0"/>
              <a:t>Series of toggling elements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SHEs can then be distributed across the chip for uniform temperature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35" y="2383255"/>
            <a:ext cx="41719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4367213"/>
            <a:ext cx="50577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60555" y="6327105"/>
            <a:ext cx="2461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[5] </a:t>
            </a:r>
            <a:r>
              <a:rPr lang="en-US" b="1" dirty="0" err="1" smtClean="0"/>
              <a:t>Amouri</a:t>
            </a:r>
            <a:r>
              <a:rPr lang="en-US" b="1" dirty="0" smtClean="0"/>
              <a:t> et al, DFT’13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88153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SHEs can also be used to provide gradient thermal profiles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58149" y="5364830"/>
            <a:ext cx="2461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[5] </a:t>
            </a:r>
            <a:r>
              <a:rPr lang="en-US" b="1" dirty="0" err="1" smtClean="0"/>
              <a:t>Amouri</a:t>
            </a:r>
            <a:r>
              <a:rPr lang="en-US" b="1" dirty="0" smtClean="0"/>
              <a:t> et al, DFT’13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683" y="2840705"/>
            <a:ext cx="50768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681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Tested Virtex-5 FPGA</a:t>
            </a:r>
          </a:p>
          <a:p>
            <a:r>
              <a:rPr lang="en-US" dirty="0" smtClean="0"/>
              <a:t>Thermal accuracy - ±1°C</a:t>
            </a:r>
          </a:p>
          <a:p>
            <a:r>
              <a:rPr lang="en-US" dirty="0" smtClean="0"/>
              <a:t>Power Consumption – up to 14 W from normal 2.5 W</a:t>
            </a:r>
          </a:p>
          <a:p>
            <a:r>
              <a:rPr lang="en-US" dirty="0" smtClean="0"/>
              <a:t>BIST configurations increases from 12 to 18</a:t>
            </a:r>
          </a:p>
          <a:p>
            <a:r>
              <a:rPr lang="en-US" dirty="0" smtClean="0"/>
              <a:t>Chip temperatures ranging from 50-125°C</a:t>
            </a:r>
          </a:p>
          <a:p>
            <a:r>
              <a:rPr lang="en-US" b="1" dirty="0" smtClean="0"/>
              <a:t>NO EXTERNAL TEMPERATURE SOURCE </a:t>
            </a:r>
            <a:r>
              <a:rPr lang="en-US" dirty="0" smtClean="0"/>
              <a:t>at the cost of longer testing times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788" y="5519236"/>
            <a:ext cx="36385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23307" y="6124073"/>
            <a:ext cx="2461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[5] </a:t>
            </a:r>
            <a:r>
              <a:rPr lang="en-US" b="1" dirty="0" err="1" smtClean="0"/>
              <a:t>Amouri</a:t>
            </a:r>
            <a:r>
              <a:rPr lang="en-US" b="1" dirty="0" smtClean="0"/>
              <a:t> et al, DFT’13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2264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366682" y="784411"/>
            <a:ext cx="2375647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164772" y="2093255"/>
            <a:ext cx="1639150" cy="336178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Post Silicon Verification</a:t>
            </a:r>
          </a:p>
          <a:p>
            <a:pPr algn="ctr"/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894920" y="2958353"/>
            <a:ext cx="201950" cy="1250575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are exhaustive RAM tests impractical?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what way is figure 2 somewhat misleading?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 we think of any possible ways to reduce the number of logic blocks necessary for TPGs?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limitations to the manner in which the results are reported?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other novel BIST structures (like self-heating) can we come up with?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07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/>
          </a:p>
          <a:p>
            <a:pPr>
              <a:buFont typeface="+mj-lt"/>
              <a:buAutoNum type="arabicPeriod"/>
            </a:pPr>
            <a:r>
              <a:rPr lang="en-US" sz="1600" dirty="0"/>
              <a:t>Stroud, C.; </a:t>
            </a:r>
            <a:r>
              <a:rPr lang="en-US" sz="1600" dirty="0" err="1"/>
              <a:t>Konala</a:t>
            </a:r>
            <a:r>
              <a:rPr lang="en-US" sz="1600" dirty="0"/>
              <a:t>, S.; Ping Chen; </a:t>
            </a:r>
            <a:r>
              <a:rPr lang="en-US" sz="1600" dirty="0" err="1"/>
              <a:t>Abramovici</a:t>
            </a:r>
            <a:r>
              <a:rPr lang="en-US" sz="1600"/>
              <a:t>, M., "Built-in self-test of logic blocks in FPGAs (Finally, a free lunch: BIST without overhead!)," VLSI Test Symposium, 1996., Proceedings of 14th , vol., no., pp.387,392, 28 Apr-1 May 1996</a:t>
            </a:r>
            <a:endParaRPr lang="en-US" sz="1600" smtClean="0"/>
          </a:p>
          <a:p>
            <a:pPr>
              <a:buFont typeface="+mj-lt"/>
              <a:buAutoNum type="arabicPeriod"/>
            </a:pPr>
            <a:r>
              <a:rPr lang="en-US" sz="1600" dirty="0" smtClean="0"/>
              <a:t>Menon</a:t>
            </a:r>
            <a:r>
              <a:rPr lang="en-US" sz="1600" dirty="0"/>
              <a:t>, P.R.; </a:t>
            </a:r>
            <a:r>
              <a:rPr lang="en-US" sz="1600" dirty="0" err="1"/>
              <a:t>Weifeng</a:t>
            </a:r>
            <a:r>
              <a:rPr lang="en-US" sz="1600" dirty="0"/>
              <a:t> Xu; </a:t>
            </a:r>
            <a:r>
              <a:rPr lang="en-US" sz="1600" dirty="0" err="1"/>
              <a:t>Tessier</a:t>
            </a:r>
            <a:r>
              <a:rPr lang="en-US" sz="1600" dirty="0"/>
              <a:t>, R., "Design-specific path delay testing in lookup-table-based FPGAs," Computer-Aided Design of Integrated Circuits and Systems, IEEE Transactions on , vol.25, no.5, pp.867,877, May 2006 </a:t>
            </a:r>
            <a:endParaRPr lang="en-US" sz="1600" dirty="0" smtClean="0"/>
          </a:p>
          <a:p>
            <a:pPr>
              <a:buFont typeface="+mj-lt"/>
              <a:buAutoNum type="arabicPeriod"/>
            </a:pPr>
            <a:r>
              <a:rPr lang="en-US" sz="1600" dirty="0" err="1" smtClean="0"/>
              <a:t>Zhiquan</a:t>
            </a:r>
            <a:r>
              <a:rPr lang="en-US" sz="1600" dirty="0" smtClean="0"/>
              <a:t> </a:t>
            </a:r>
            <a:r>
              <a:rPr lang="en-US" sz="1600" dirty="0"/>
              <a:t>Zhang; </a:t>
            </a:r>
            <a:r>
              <a:rPr lang="en-US" sz="1600" dirty="0" err="1"/>
              <a:t>Zhiping</a:t>
            </a:r>
            <a:r>
              <a:rPr lang="en-US" sz="1600" dirty="0"/>
              <a:t> Wen; Lei Chen; Tao Zhou; Fan Zhang, "BIST approach for testing configurable logic and memory resources in FPGAs," Circuits and Systems, 2008. APCCAS 2008. IEEE Asia Pacific Conference on , vol., no., pp.1767,1770, Nov. 30 2008-Dec. 3 2008 </a:t>
            </a:r>
            <a:endParaRPr lang="en-US" sz="1600" dirty="0" smtClean="0"/>
          </a:p>
          <a:p>
            <a:pPr>
              <a:buFont typeface="+mj-lt"/>
              <a:buAutoNum type="arabicPeriod"/>
            </a:pPr>
            <a:r>
              <a:rPr lang="en-US" sz="1600" dirty="0" err="1" smtClean="0"/>
              <a:t>Rehman</a:t>
            </a:r>
            <a:r>
              <a:rPr lang="en-US" sz="1600" dirty="0"/>
              <a:t>, S.-U.; </a:t>
            </a:r>
            <a:r>
              <a:rPr lang="en-US" sz="1600" dirty="0" err="1"/>
              <a:t>Benabdenbi</a:t>
            </a:r>
            <a:r>
              <a:rPr lang="en-US" sz="1600" dirty="0"/>
              <a:t>, M.; </a:t>
            </a:r>
            <a:r>
              <a:rPr lang="en-US" sz="1600" dirty="0" err="1"/>
              <a:t>Anghel</a:t>
            </a:r>
            <a:r>
              <a:rPr lang="en-US" sz="1600" dirty="0"/>
              <a:t>, L., "BIST for logic and local interconnect resources in a novel mesh of cluster FPGA," Defect and Fault Tolerance in VLSI and Nanotechnology Systems (DFT), 2013 IEEE International Symposium on , vol., no., pp.296,301, 2-4 Oct. 2013 </a:t>
            </a:r>
            <a:endParaRPr lang="en-US" sz="1600" dirty="0" smtClean="0"/>
          </a:p>
          <a:p>
            <a:pPr>
              <a:buFont typeface="+mj-lt"/>
              <a:buAutoNum type="arabicPeriod"/>
            </a:pPr>
            <a:r>
              <a:rPr lang="en-US" sz="1600" dirty="0" err="1" smtClean="0"/>
              <a:t>Amouri</a:t>
            </a:r>
            <a:r>
              <a:rPr lang="en-US" sz="1600" dirty="0"/>
              <a:t>, A.; </a:t>
            </a:r>
            <a:r>
              <a:rPr lang="en-US" sz="1600" dirty="0" err="1"/>
              <a:t>Hepp</a:t>
            </a:r>
            <a:r>
              <a:rPr lang="en-US" sz="1600" dirty="0"/>
              <a:t>, J.; </a:t>
            </a:r>
            <a:r>
              <a:rPr lang="en-US" sz="1600" dirty="0" err="1"/>
              <a:t>Tahoori</a:t>
            </a:r>
            <a:r>
              <a:rPr lang="en-US" sz="1600" dirty="0"/>
              <a:t>, M., "Self-heating thermal-aware testing of FPGAs," VLSI Test Symposium (VTS), 2014 IEEE 32nd , vol., no., pp.1,6, 13-17 April </a:t>
            </a:r>
            <a:r>
              <a:rPr lang="en-US" sz="1600" dirty="0" smtClean="0"/>
              <a:t>2014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172391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Lin</a:t>
            </a:r>
            <a:r>
              <a:rPr lang="en-US" sz="1600" dirty="0"/>
              <a:t>, D.; </a:t>
            </a:r>
            <a:r>
              <a:rPr lang="en-US" sz="1600" dirty="0" smtClean="0"/>
              <a:t>…"</a:t>
            </a:r>
            <a:r>
              <a:rPr lang="en-US" sz="1600" b="1" dirty="0"/>
              <a:t>Effective Post-Silicon Validation of </a:t>
            </a:r>
            <a:r>
              <a:rPr lang="en-US" sz="1600" b="1" dirty="0" smtClean="0"/>
              <a:t>…</a:t>
            </a:r>
            <a:r>
              <a:rPr lang="en-US" sz="1600" dirty="0" smtClean="0"/>
              <a:t>," ICASICS’14.</a:t>
            </a:r>
          </a:p>
          <a:p>
            <a:r>
              <a:rPr lang="en-US" sz="1600" dirty="0" smtClean="0"/>
              <a:t>[2] Oh</a:t>
            </a:r>
            <a:r>
              <a:rPr lang="en-US" sz="1600" dirty="0"/>
              <a:t>, N.; </a:t>
            </a:r>
            <a:r>
              <a:rPr lang="en-US" sz="1600" dirty="0" smtClean="0"/>
              <a:t>…"</a:t>
            </a:r>
            <a:r>
              <a:rPr lang="en-US" sz="1600" b="1" dirty="0"/>
              <a:t>Control-flow checking by software </a:t>
            </a:r>
            <a:r>
              <a:rPr lang="en-US" sz="1600" b="1" dirty="0" smtClean="0"/>
              <a:t>…</a:t>
            </a:r>
            <a:r>
              <a:rPr lang="en-US" sz="1600" dirty="0" smtClean="0"/>
              <a:t>," ITR’02.</a:t>
            </a:r>
          </a:p>
          <a:p>
            <a:r>
              <a:rPr lang="en-US" sz="1600" dirty="0" smtClean="0"/>
              <a:t>[3] Das</a:t>
            </a:r>
            <a:r>
              <a:rPr lang="en-US" sz="1600" dirty="0"/>
              <a:t>, P.; </a:t>
            </a:r>
            <a:r>
              <a:rPr lang="en-US" sz="1600" dirty="0" smtClean="0"/>
              <a:t>…"</a:t>
            </a:r>
            <a:r>
              <a:rPr lang="en-US" sz="1600" b="1" dirty="0"/>
              <a:t>Gate delay modeling for pre- and </a:t>
            </a:r>
            <a:r>
              <a:rPr lang="en-US" sz="1600" b="1" dirty="0" smtClean="0"/>
              <a:t>…</a:t>
            </a:r>
            <a:r>
              <a:rPr lang="en-US" sz="1600" dirty="0" smtClean="0"/>
              <a:t>," ICCD’13</a:t>
            </a:r>
            <a:r>
              <a:rPr lang="en-US" sz="1600" dirty="0"/>
              <a:t>. </a:t>
            </a:r>
          </a:p>
          <a:p>
            <a:r>
              <a:rPr lang="en-US" sz="1600" dirty="0" smtClean="0"/>
              <a:t>[4] </a:t>
            </a:r>
            <a:r>
              <a:rPr lang="en-US" sz="1600" dirty="0" err="1"/>
              <a:t>Keshava</a:t>
            </a:r>
            <a:r>
              <a:rPr lang="en-US" sz="1600" dirty="0"/>
              <a:t>, J.; </a:t>
            </a:r>
            <a:r>
              <a:rPr lang="en-US" sz="1600" dirty="0" smtClean="0"/>
              <a:t>… </a:t>
            </a:r>
            <a:r>
              <a:rPr lang="en-US" sz="1600" dirty="0"/>
              <a:t>"</a:t>
            </a:r>
            <a:r>
              <a:rPr lang="en-US" sz="1600" b="1" dirty="0"/>
              <a:t>Post-silicon validation challenges: </a:t>
            </a:r>
            <a:r>
              <a:rPr lang="en-US" sz="1600" b="1" dirty="0" smtClean="0"/>
              <a:t>…</a:t>
            </a:r>
            <a:r>
              <a:rPr lang="en-US" sz="1600" dirty="0" smtClean="0"/>
              <a:t>” DAC’10</a:t>
            </a:r>
            <a:r>
              <a:rPr lang="en-US" sz="1600" dirty="0"/>
              <a:t>. </a:t>
            </a:r>
          </a:p>
          <a:p>
            <a:r>
              <a:rPr lang="en-US" sz="1600" dirty="0" smtClean="0"/>
              <a:t>[5] </a:t>
            </a:r>
            <a:r>
              <a:rPr lang="en-US" sz="1600" dirty="0" err="1"/>
              <a:t>Mitra</a:t>
            </a:r>
            <a:r>
              <a:rPr lang="en-US" sz="1600" dirty="0"/>
              <a:t>, S.; </a:t>
            </a:r>
            <a:r>
              <a:rPr lang="en-US" sz="1600" dirty="0" smtClean="0"/>
              <a:t>… "</a:t>
            </a:r>
            <a:r>
              <a:rPr lang="en-US" sz="1600" b="1" dirty="0"/>
              <a:t>Post-silicon validation </a:t>
            </a:r>
            <a:r>
              <a:rPr lang="en-US" sz="1600" b="1" dirty="0" smtClean="0"/>
              <a:t>…</a:t>
            </a:r>
            <a:r>
              <a:rPr lang="en-US" sz="1600" dirty="0" smtClean="0"/>
              <a:t>," DAC’10</a:t>
            </a:r>
            <a:r>
              <a:rPr lang="en-US" sz="1600" dirty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Proposed BIST structures for FPGA logic blocks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3" y="4356852"/>
            <a:ext cx="185815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BIST for FPGA interconnect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9554" y="3338462"/>
            <a:ext cx="306593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BIST with novel FPGA arch.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08490" y="3338461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Self-heating Thermal Aware FPGAs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 flipH="1">
            <a:off x="2463496" y="5003183"/>
            <a:ext cx="45719" cy="859739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H="1">
            <a:off x="2452739" y="3707794"/>
            <a:ext cx="45719" cy="649058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984831" y="3984792"/>
            <a:ext cx="45719" cy="1878129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27746" y="5091826"/>
            <a:ext cx="1089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Addresses interconnect challenge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33315" y="5444640"/>
            <a:ext cx="1679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Addresses CAD issue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74395" y="3789127"/>
            <a:ext cx="2528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Uses different architecture,  requires new approach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00538" y="4445495"/>
            <a:ext cx="1654886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BIST for FPGA using hard-macro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4789694" y="5368825"/>
            <a:ext cx="45719" cy="494096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30552" y="4479963"/>
            <a:ext cx="14210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Expands design space for BIST in FPGAs to new axes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493616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BIST: built-in self test</a:t>
            </a:r>
            <a:endParaRPr lang="en-US" dirty="0"/>
          </a:p>
          <a:p>
            <a:r>
              <a:rPr lang="en-US" dirty="0" smtClean="0"/>
              <a:t>TPG: test pattern </a:t>
            </a:r>
            <a:r>
              <a:rPr lang="en-US" dirty="0" smtClean="0"/>
              <a:t>generator</a:t>
            </a:r>
          </a:p>
          <a:p>
            <a:r>
              <a:rPr lang="en-US" dirty="0" smtClean="0"/>
              <a:t>ORA: Output response analyzer</a:t>
            </a:r>
          </a:p>
          <a:p>
            <a:r>
              <a:rPr lang="en-US" dirty="0" smtClean="0"/>
              <a:t>FPGA: Field Programmable Gate Array</a:t>
            </a:r>
          </a:p>
          <a:p>
            <a:r>
              <a:rPr lang="en-US" dirty="0" smtClean="0"/>
              <a:t>LUT: Look-up Table</a:t>
            </a:r>
          </a:p>
          <a:p>
            <a:r>
              <a:rPr lang="en-US" dirty="0" smtClean="0"/>
              <a:t>PLB: Programmable Logic Block</a:t>
            </a:r>
          </a:p>
          <a:p>
            <a:r>
              <a:rPr lang="en-US" dirty="0" smtClean="0"/>
              <a:t>SHE: Self-heating elements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9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Built-In Self Test (BIST)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875904"/>
          </a:xfrm>
        </p:spPr>
        <p:txBody>
          <a:bodyPr>
            <a:noAutofit/>
          </a:bodyPr>
          <a:lstStyle/>
          <a:p>
            <a:r>
              <a:rPr lang="en-US" dirty="0" smtClean="0"/>
              <a:t>Allows chips to test themselves</a:t>
            </a:r>
          </a:p>
          <a:p>
            <a:endParaRPr lang="en-US" dirty="0" smtClean="0"/>
          </a:p>
          <a:p>
            <a:r>
              <a:rPr lang="en-US" dirty="0" smtClean="0"/>
              <a:t>Purpose: reduce cost of testing</a:t>
            </a:r>
          </a:p>
          <a:p>
            <a:pPr lvl="1"/>
            <a:r>
              <a:rPr lang="en-US" dirty="0" smtClean="0"/>
              <a:t>Reduce test cycle duration</a:t>
            </a:r>
          </a:p>
          <a:p>
            <a:pPr lvl="1"/>
            <a:r>
              <a:rPr lang="en-US" dirty="0" smtClean="0"/>
              <a:t>Reduce complexity of test/probe setup</a:t>
            </a:r>
          </a:p>
          <a:p>
            <a:pPr lvl="1"/>
            <a:r>
              <a:rPr lang="en-US" dirty="0" smtClean="0"/>
              <a:t>Reduced cost of expensive automatic test equipment (ATE)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5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83" y="332874"/>
            <a:ext cx="782955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64042" y="6124074"/>
            <a:ext cx="4143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http://www.ece.uc.edu/~wjone/BIST2.pdf</a:t>
            </a:r>
          </a:p>
        </p:txBody>
      </p:sp>
    </p:spTree>
    <p:extLst>
      <p:ext uri="{BB962C8B-B14F-4D97-AF65-F5344CB8AC3E}">
        <p14:creationId xmlns:p14="http://schemas.microsoft.com/office/powerpoint/2010/main" val="497486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Field Programmable Gate Arrays (FPGAs)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Reconfigurable integrated circuits (ICs)</a:t>
            </a:r>
          </a:p>
          <a:p>
            <a:r>
              <a:rPr lang="en-US" dirty="0" smtClean="0"/>
              <a:t>Collection of look-up tables (LUTs) connected by reconfigurable interconnect</a:t>
            </a:r>
          </a:p>
          <a:p>
            <a:r>
              <a:rPr lang="en-US" dirty="0" smtClean="0"/>
              <a:t>Distributed SRAM </a:t>
            </a:r>
            <a:r>
              <a:rPr lang="en-US" dirty="0" err="1" smtClean="0"/>
              <a:t>bitcells</a:t>
            </a:r>
            <a:r>
              <a:rPr lang="en-US" dirty="0" smtClean="0"/>
              <a:t> control interconnect and logic in LUTs</a:t>
            </a:r>
          </a:p>
          <a:p>
            <a:r>
              <a:rPr lang="en-US" dirty="0" smtClean="0"/>
              <a:t>LUTs are grouped together into programmable logic blocks (PLBs)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5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Fabric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1" y="1413211"/>
            <a:ext cx="476250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381071" y="5749229"/>
            <a:ext cx="3504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http://www.fpga-site.com/faq.html</a:t>
            </a:r>
          </a:p>
        </p:txBody>
      </p:sp>
    </p:spTree>
    <p:extLst>
      <p:ext uri="{BB962C8B-B14F-4D97-AF65-F5344CB8AC3E}">
        <p14:creationId xmlns:p14="http://schemas.microsoft.com/office/powerpoint/2010/main" val="860389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FPGA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coverage needed than traditional IC testing</a:t>
            </a:r>
          </a:p>
          <a:p>
            <a:pPr lvl="1"/>
            <a:r>
              <a:rPr lang="en-US" dirty="0" smtClean="0"/>
              <a:t>Multiple configurations</a:t>
            </a:r>
          </a:p>
          <a:p>
            <a:pPr lvl="1"/>
            <a:r>
              <a:rPr lang="en-US" dirty="0" smtClean="0"/>
              <a:t>Current solution – configure several applications</a:t>
            </a:r>
          </a:p>
          <a:p>
            <a:pPr lvl="1"/>
            <a:endParaRPr lang="en-US" dirty="0"/>
          </a:p>
          <a:p>
            <a:r>
              <a:rPr lang="en-US" dirty="0" smtClean="0"/>
              <a:t>Non-classical fault types</a:t>
            </a:r>
          </a:p>
          <a:p>
            <a:pPr lvl="1"/>
            <a:r>
              <a:rPr lang="en-US" dirty="0" smtClean="0"/>
              <a:t>Interconnect faults</a:t>
            </a:r>
          </a:p>
          <a:p>
            <a:pPr lvl="1"/>
            <a:r>
              <a:rPr lang="en-US" dirty="0" smtClean="0"/>
              <a:t>Configuration faults</a:t>
            </a:r>
          </a:p>
          <a:p>
            <a:pPr lvl="1"/>
            <a:endParaRPr lang="en-US" dirty="0"/>
          </a:p>
          <a:p>
            <a:r>
              <a:rPr lang="en-US" dirty="0" smtClean="0"/>
              <a:t>Additional Development effort is required for on-board and system-level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581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BIST for FPGAs – FREE LUNCH!!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Programming logic blocks as TPGs and ORAs for other PLBs</a:t>
            </a:r>
          </a:p>
          <a:p>
            <a:pPr lvl="1"/>
            <a:r>
              <a:rPr lang="en-US" dirty="0" err="1" smtClean="0"/>
              <a:t>Pseudoexhaustive</a:t>
            </a:r>
            <a:r>
              <a:rPr lang="en-US" dirty="0" smtClean="0"/>
              <a:t> Test Technique</a:t>
            </a:r>
          </a:p>
          <a:p>
            <a:r>
              <a:rPr lang="en-US" dirty="0" smtClean="0"/>
              <a:t>Allows for complete testing for all logic blocks</a:t>
            </a:r>
          </a:p>
          <a:p>
            <a:r>
              <a:rPr lang="en-US" dirty="0" smtClean="0"/>
              <a:t>Allows testing at-speed</a:t>
            </a:r>
          </a:p>
          <a:p>
            <a:r>
              <a:rPr lang="en-US" dirty="0" smtClean="0"/>
              <a:t>BIST incurs </a:t>
            </a:r>
            <a:r>
              <a:rPr lang="en-US" b="1" u="sng" dirty="0" smtClean="0"/>
              <a:t>no</a:t>
            </a:r>
            <a:r>
              <a:rPr lang="en-US" u="sng" dirty="0" smtClean="0"/>
              <a:t> </a:t>
            </a:r>
            <a:r>
              <a:rPr lang="en-US" b="1" u="sng" dirty="0" smtClean="0"/>
              <a:t>overhead</a:t>
            </a:r>
          </a:p>
          <a:p>
            <a:pPr lvl="1"/>
            <a:r>
              <a:rPr lang="en-US" dirty="0" smtClean="0"/>
              <a:t>Logic blocks can be reconfigured for target functionality, BIST structures “disappear”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67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216152" y="1325879"/>
            <a:ext cx="3251574" cy="529950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TPGs – exhaustive test patterns</a:t>
            </a:r>
          </a:p>
          <a:p>
            <a:pPr lvl="1"/>
            <a:r>
              <a:rPr lang="en-US" sz="1400" dirty="0" smtClean="0"/>
              <a:t>Binary counters</a:t>
            </a:r>
          </a:p>
          <a:p>
            <a:r>
              <a:rPr lang="en-US" sz="2000" dirty="0" smtClean="0"/>
              <a:t>Blocks under test (BUTs)</a:t>
            </a:r>
            <a:endParaRPr lang="en-US" sz="2000" dirty="0"/>
          </a:p>
          <a:p>
            <a:pPr lvl="1"/>
            <a:r>
              <a:rPr lang="en-US" sz="1400" dirty="0" smtClean="0"/>
              <a:t>18 inputs, 4 outputs</a:t>
            </a:r>
          </a:p>
          <a:p>
            <a:pPr lvl="1"/>
            <a:r>
              <a:rPr lang="en-US" sz="1400" dirty="0" smtClean="0"/>
              <a:t>Need 5 TPGs for standard PLB</a:t>
            </a:r>
          </a:p>
          <a:p>
            <a:r>
              <a:rPr lang="en-US" sz="2000" dirty="0"/>
              <a:t>ORAs compare outputs from BUTs to expected </a:t>
            </a:r>
            <a:r>
              <a:rPr lang="en-US" sz="2000" dirty="0" smtClean="0"/>
              <a:t>outputs</a:t>
            </a:r>
            <a:endParaRPr lang="en-US" sz="2000" dirty="0"/>
          </a:p>
          <a:p>
            <a:pPr lvl="1"/>
            <a:r>
              <a:rPr lang="en-US" sz="1400" dirty="0" smtClean="0"/>
              <a:t>Each ORA can compare a maximum of 4 BUTs</a:t>
            </a:r>
            <a:endParaRPr lang="en-US" sz="1400" dirty="0"/>
          </a:p>
          <a:p>
            <a:pPr lvl="1"/>
            <a:r>
              <a:rPr lang="en-US" sz="1400" dirty="0" smtClean="0"/>
              <a:t>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LUT input turns off ORA once an error is found</a:t>
            </a:r>
          </a:p>
          <a:p>
            <a:r>
              <a:rPr lang="en-US" sz="2000" dirty="0" smtClean="0"/>
              <a:t>Approach can be extended to many FPGA architectures</a:t>
            </a:r>
            <a:endParaRPr lang="en-US" sz="2000" dirty="0"/>
          </a:p>
          <a:p>
            <a:pPr lvl="1"/>
            <a:r>
              <a:rPr lang="en-US" sz="1400" dirty="0" smtClean="0"/>
              <a:t>Table shows other configurations</a:t>
            </a:r>
          </a:p>
          <a:p>
            <a:pPr lvl="1"/>
            <a:r>
              <a:rPr lang="en-US" sz="1400" dirty="0" smtClean="0"/>
              <a:t>This paper – AT&amp;T ORCA</a:t>
            </a:r>
            <a:endParaRPr lang="en-US" sz="1400" dirty="0"/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34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16" y="1074829"/>
            <a:ext cx="4499510" cy="23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551" y="3616766"/>
            <a:ext cx="4386261" cy="2437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16639" y="6054389"/>
            <a:ext cx="237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Stroud et al, VTS’96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5063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29406</TotalTime>
  <Words>1341</Words>
  <Application>Microsoft Office PowerPoint</Application>
  <PresentationFormat>On-screen Show (4:3)</PresentationFormat>
  <Paragraphs>198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Thermal</vt:lpstr>
      <vt:lpstr>Built-in self-test of logic blocks in FPGAs (Finally, a free lunch: BIST without overhead!)</vt:lpstr>
      <vt:lpstr>PowerPoint Presentation</vt:lpstr>
      <vt:lpstr>Built-In Self Test (BIST)</vt:lpstr>
      <vt:lpstr>PowerPoint Presentation</vt:lpstr>
      <vt:lpstr>Field Programmable Gate Arrays (FPGAs)</vt:lpstr>
      <vt:lpstr>FPGA Fabric</vt:lpstr>
      <vt:lpstr>Challenges for FPGA Testing</vt:lpstr>
      <vt:lpstr>BIST for FPGAs – FREE LUNCH!!</vt:lpstr>
      <vt:lpstr>Approach</vt:lpstr>
      <vt:lpstr>Approach</vt:lpstr>
      <vt:lpstr>Results</vt:lpstr>
      <vt:lpstr>Limitations</vt:lpstr>
      <vt:lpstr>Limitations</vt:lpstr>
      <vt:lpstr>Conclusions</vt:lpstr>
      <vt:lpstr>Interesting Extensions</vt:lpstr>
      <vt:lpstr>Self-heating Thermal-aware testing of FPGAs</vt:lpstr>
      <vt:lpstr>Approach</vt:lpstr>
      <vt:lpstr>Approach</vt:lpstr>
      <vt:lpstr>Results</vt:lpstr>
      <vt:lpstr>Discussion questions</vt:lpstr>
      <vt:lpstr>Papers</vt:lpstr>
      <vt:lpstr>Paper Map</vt:lpstr>
      <vt:lpstr>Glossary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Seyi Ayorinde</cp:lastModifiedBy>
  <cp:revision>1025</cp:revision>
  <cp:lastPrinted>2015-01-21T14:23:04Z</cp:lastPrinted>
  <dcterms:created xsi:type="dcterms:W3CDTF">2011-09-07T13:46:59Z</dcterms:created>
  <dcterms:modified xsi:type="dcterms:W3CDTF">2015-02-03T06:32:08Z</dcterms:modified>
</cp:coreProperties>
</file>